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6" r:id="rId4"/>
    <p:sldId id="258" r:id="rId5"/>
    <p:sldId id="284" r:id="rId6"/>
    <p:sldId id="285" r:id="rId7"/>
    <p:sldId id="261" r:id="rId8"/>
    <p:sldId id="280" r:id="rId9"/>
    <p:sldId id="262" r:id="rId10"/>
    <p:sldId id="282" r:id="rId11"/>
    <p:sldId id="283" r:id="rId12"/>
    <p:sldId id="271" r:id="rId13"/>
    <p:sldId id="272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E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1" d="100"/>
          <a:sy n="121" d="100"/>
        </p:scale>
        <p:origin x="5022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93246017515136E-2"/>
          <c:y val="0.1253670439632546"/>
          <c:w val="0.89560510381746838"/>
          <c:h val="0.78046198326771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Real Property Taxes</c:v>
                </c:pt>
                <c:pt idx="1">
                  <c:v>NonProperty Taxes &amp; Fees</c:v>
                </c:pt>
                <c:pt idx="2">
                  <c:v>Departmental Revenue</c:v>
                </c:pt>
                <c:pt idx="3">
                  <c:v>State Funding &amp; Aid</c:v>
                </c:pt>
                <c:pt idx="4">
                  <c:v>Miscellaneous</c:v>
                </c:pt>
              </c:strCache>
            </c:strRef>
          </c:cat>
          <c:val>
            <c:numRef>
              <c:f>Sheet1!$K$2:$K$6</c:f>
              <c:numCache>
                <c:formatCode>0.0%</c:formatCode>
                <c:ptCount val="5"/>
                <c:pt idx="0">
                  <c:v>0.51</c:v>
                </c:pt>
                <c:pt idx="1">
                  <c:v>0.122</c:v>
                </c:pt>
                <c:pt idx="2">
                  <c:v>0.19400000000000001</c:v>
                </c:pt>
                <c:pt idx="3">
                  <c:v>0.17299999999999999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F-4ADE-B807-E7CD50BE5D38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Real Property Taxes</c:v>
                </c:pt>
                <c:pt idx="1">
                  <c:v>NonProperty Taxes &amp; Fees</c:v>
                </c:pt>
                <c:pt idx="2">
                  <c:v>Departmental Revenue</c:v>
                </c:pt>
                <c:pt idx="3">
                  <c:v>State Funding &amp; Aid</c:v>
                </c:pt>
                <c:pt idx="4">
                  <c:v>Miscellaneous</c:v>
                </c:pt>
              </c:strCache>
            </c:strRef>
          </c:cat>
          <c:val>
            <c:numRef>
              <c:f>Sheet1!$L$2:$L$6</c:f>
              <c:numCache>
                <c:formatCode>0.0%</c:formatCode>
                <c:ptCount val="5"/>
                <c:pt idx="0">
                  <c:v>0.58199999999999996</c:v>
                </c:pt>
                <c:pt idx="1">
                  <c:v>0.13300000000000001</c:v>
                </c:pt>
                <c:pt idx="2">
                  <c:v>0.191</c:v>
                </c:pt>
                <c:pt idx="3">
                  <c:v>9.1999999999999998E-2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F-4ADE-B807-E7CD50BE5D38}"/>
            </c:ext>
          </c:extLst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2022/23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Real Property Taxes</c:v>
                </c:pt>
                <c:pt idx="1">
                  <c:v>NonProperty Taxes &amp; Fees</c:v>
                </c:pt>
                <c:pt idx="2">
                  <c:v>Departmental Revenue</c:v>
                </c:pt>
                <c:pt idx="3">
                  <c:v>State Funding &amp; Aid</c:v>
                </c:pt>
                <c:pt idx="4">
                  <c:v>Miscellaneous</c:v>
                </c:pt>
              </c:strCache>
            </c:strRef>
          </c:cat>
          <c:val>
            <c:numRef>
              <c:f>Sheet1!$M$2:$M$6</c:f>
              <c:numCache>
                <c:formatCode>0.0%</c:formatCode>
                <c:ptCount val="5"/>
                <c:pt idx="0">
                  <c:v>0.58099999999999996</c:v>
                </c:pt>
                <c:pt idx="1">
                  <c:v>0.14000000000000001</c:v>
                </c:pt>
                <c:pt idx="2">
                  <c:v>0.19</c:v>
                </c:pt>
                <c:pt idx="3">
                  <c:v>8.8999999999999996E-2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8F-4ADE-B807-E7CD50BE5D38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2023/24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Real Property Taxes</c:v>
                </c:pt>
                <c:pt idx="1">
                  <c:v>NonProperty Taxes &amp; Fees</c:v>
                </c:pt>
                <c:pt idx="2">
                  <c:v>Departmental Revenue</c:v>
                </c:pt>
                <c:pt idx="3">
                  <c:v>State Funding &amp; Aid</c:v>
                </c:pt>
                <c:pt idx="4">
                  <c:v>Miscellaneous</c:v>
                </c:pt>
              </c:strCache>
            </c:strRef>
          </c:cat>
          <c:val>
            <c:numRef>
              <c:f>Sheet1!$N$2:$N$6</c:f>
              <c:numCache>
                <c:formatCode>0.0%</c:formatCode>
                <c:ptCount val="5"/>
                <c:pt idx="0">
                  <c:v>0.57499999999999996</c:v>
                </c:pt>
                <c:pt idx="1">
                  <c:v>0.154</c:v>
                </c:pt>
                <c:pt idx="2">
                  <c:v>0.184</c:v>
                </c:pt>
                <c:pt idx="3">
                  <c:v>8.5999999999999993E-2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F-4ADE-B807-E7CD50BE5D38}"/>
            </c:ext>
          </c:extLst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2024/25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Real Property Taxes</c:v>
                </c:pt>
                <c:pt idx="1">
                  <c:v>NonProperty Taxes &amp; Fees</c:v>
                </c:pt>
                <c:pt idx="2">
                  <c:v>Departmental Revenue</c:v>
                </c:pt>
                <c:pt idx="3">
                  <c:v>State Funding &amp; Aid</c:v>
                </c:pt>
                <c:pt idx="4">
                  <c:v>Miscellaneous</c:v>
                </c:pt>
              </c:strCache>
            </c:strRef>
          </c:cat>
          <c:val>
            <c:numRef>
              <c:f>Sheet1!$O$2:$O$6</c:f>
              <c:numCache>
                <c:formatCode>0.0%</c:formatCode>
                <c:ptCount val="5"/>
                <c:pt idx="0">
                  <c:v>0.57096810693155386</c:v>
                </c:pt>
                <c:pt idx="1">
                  <c:v>0.16674557305391541</c:v>
                </c:pt>
                <c:pt idx="2">
                  <c:v>0.17843265116528356</c:v>
                </c:pt>
                <c:pt idx="3">
                  <c:v>8.3109268969542141E-2</c:v>
                </c:pt>
                <c:pt idx="4">
                  <c:v>7.4439987970497941E-4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F9-4329-80D1-2FE091B71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235752"/>
        <c:axId val="371236144"/>
      </c:barChart>
      <c:catAx>
        <c:axId val="371235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371236144"/>
        <c:crosses val="autoZero"/>
        <c:auto val="1"/>
        <c:lblAlgn val="ctr"/>
        <c:lblOffset val="100"/>
        <c:noMultiLvlLbl val="0"/>
      </c:catAx>
      <c:valAx>
        <c:axId val="3712361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7123575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Legislative &amp; Executive</c:v>
                </c:pt>
                <c:pt idx="1">
                  <c:v>Admin &amp; Finance</c:v>
                </c:pt>
                <c:pt idx="2">
                  <c:v>Central &amp; Shared Services</c:v>
                </c:pt>
                <c:pt idx="3">
                  <c:v>Public Works</c:v>
                </c:pt>
                <c:pt idx="4">
                  <c:v>Public Safety</c:v>
                </c:pt>
              </c:strCache>
            </c:strRef>
          </c:cat>
          <c:val>
            <c:numRef>
              <c:f>Sheet1!$K$2:$K$6</c:f>
              <c:numCache>
                <c:formatCode>0.0%</c:formatCode>
                <c:ptCount val="5"/>
                <c:pt idx="0">
                  <c:v>6.0309803491944931E-2</c:v>
                </c:pt>
                <c:pt idx="1">
                  <c:v>8.6917975517667695E-2</c:v>
                </c:pt>
                <c:pt idx="2">
                  <c:v>9.1747892546256649E-2</c:v>
                </c:pt>
                <c:pt idx="3">
                  <c:v>0.38600840609461434</c:v>
                </c:pt>
                <c:pt idx="4">
                  <c:v>0.18382428104344814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B-4053-B789-736BA60FB1EF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Legislative &amp; Executive</c:v>
                </c:pt>
                <c:pt idx="1">
                  <c:v>Admin &amp; Finance</c:v>
                </c:pt>
                <c:pt idx="2">
                  <c:v>Central &amp; Shared Services</c:v>
                </c:pt>
                <c:pt idx="3">
                  <c:v>Public Works</c:v>
                </c:pt>
                <c:pt idx="4">
                  <c:v>Public Safety</c:v>
                </c:pt>
              </c:strCache>
            </c:strRef>
          </c:cat>
          <c:val>
            <c:numRef>
              <c:f>Sheet1!$L$2:$L$6</c:f>
              <c:numCache>
                <c:formatCode>0.0%</c:formatCode>
                <c:ptCount val="5"/>
                <c:pt idx="0">
                  <c:v>6.3185309335455159E-2</c:v>
                </c:pt>
                <c:pt idx="1">
                  <c:v>7.439196334865418E-2</c:v>
                </c:pt>
                <c:pt idx="2">
                  <c:v>8.6711754300784205E-2</c:v>
                </c:pt>
                <c:pt idx="3">
                  <c:v>0.36734997789835017</c:v>
                </c:pt>
                <c:pt idx="4">
                  <c:v>0.19364684069376525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B-4053-B789-736BA60FB1EF}"/>
            </c:ext>
          </c:extLst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2022/23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Legislative &amp; Executive</c:v>
                </c:pt>
                <c:pt idx="1">
                  <c:v>Admin &amp; Finance</c:v>
                </c:pt>
                <c:pt idx="2">
                  <c:v>Central &amp; Shared Services</c:v>
                </c:pt>
                <c:pt idx="3">
                  <c:v>Public Works</c:v>
                </c:pt>
                <c:pt idx="4">
                  <c:v>Public Safety</c:v>
                </c:pt>
              </c:strCache>
            </c:strRef>
          </c:cat>
          <c:val>
            <c:numRef>
              <c:f>Sheet1!$M$2:$M$6</c:f>
              <c:numCache>
                <c:formatCode>0.0%</c:formatCode>
                <c:ptCount val="5"/>
                <c:pt idx="0">
                  <c:v>6.2E-2</c:v>
                </c:pt>
                <c:pt idx="1">
                  <c:v>7.5999999999999998E-2</c:v>
                </c:pt>
                <c:pt idx="2">
                  <c:v>9.7000000000000003E-2</c:v>
                </c:pt>
                <c:pt idx="3">
                  <c:v>0.36399999999999999</c:v>
                </c:pt>
                <c:pt idx="4">
                  <c:v>0.19900000000000001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9B-4053-B789-736BA60FB1EF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2023/24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Legislative &amp; Executive</c:v>
                </c:pt>
                <c:pt idx="1">
                  <c:v>Admin &amp; Finance</c:v>
                </c:pt>
                <c:pt idx="2">
                  <c:v>Central &amp; Shared Services</c:v>
                </c:pt>
                <c:pt idx="3">
                  <c:v>Public Works</c:v>
                </c:pt>
                <c:pt idx="4">
                  <c:v>Public Safety</c:v>
                </c:pt>
              </c:strCache>
            </c:strRef>
          </c:cat>
          <c:val>
            <c:numRef>
              <c:f>Sheet1!$N$2:$N$6</c:f>
              <c:numCache>
                <c:formatCode>0.0%</c:formatCode>
                <c:ptCount val="5"/>
                <c:pt idx="0">
                  <c:v>5.7512809378296038E-2</c:v>
                </c:pt>
                <c:pt idx="1">
                  <c:v>7.3485320299124204E-2</c:v>
                </c:pt>
                <c:pt idx="2">
                  <c:v>0.10098179321072909</c:v>
                </c:pt>
                <c:pt idx="3">
                  <c:v>0.36112694260790534</c:v>
                </c:pt>
                <c:pt idx="4">
                  <c:v>0.1948935233895123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CD-4A25-9077-EB1545049110}"/>
            </c:ext>
          </c:extLst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2024/25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Legislative &amp; Executive</c:v>
                </c:pt>
                <c:pt idx="1">
                  <c:v>Admin &amp; Finance</c:v>
                </c:pt>
                <c:pt idx="2">
                  <c:v>Central &amp; Shared Services</c:v>
                </c:pt>
                <c:pt idx="3">
                  <c:v>Public Works</c:v>
                </c:pt>
                <c:pt idx="4">
                  <c:v>Public Safety</c:v>
                </c:pt>
              </c:strCache>
            </c:strRef>
          </c:cat>
          <c:val>
            <c:numRef>
              <c:f>Sheet1!$O$2:$O$6</c:f>
              <c:numCache>
                <c:formatCode>0.0%</c:formatCode>
                <c:ptCount val="5"/>
                <c:pt idx="0">
                  <c:v>5.5722467455289644E-2</c:v>
                </c:pt>
                <c:pt idx="1">
                  <c:v>7.8814894665830609E-2</c:v>
                </c:pt>
                <c:pt idx="2">
                  <c:v>9.7838285880799264E-2</c:v>
                </c:pt>
                <c:pt idx="3">
                  <c:v>0.37191507348065411</c:v>
                </c:pt>
                <c:pt idx="4">
                  <c:v>0.19147146927572839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CD-4A5A-B5B7-D28B91302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236928"/>
        <c:axId val="371237320"/>
      </c:barChart>
      <c:catAx>
        <c:axId val="371236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71237320"/>
        <c:crosses val="autoZero"/>
        <c:auto val="1"/>
        <c:lblAlgn val="ctr"/>
        <c:lblOffset val="100"/>
        <c:noMultiLvlLbl val="0"/>
      </c:catAx>
      <c:valAx>
        <c:axId val="371237320"/>
        <c:scaling>
          <c:orientation val="minMax"/>
          <c:max val="0.600000000000000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71236928"/>
        <c:crosses val="autoZero"/>
        <c:crossBetween val="between"/>
        <c:majorUnit val="0.1"/>
      </c:valAx>
    </c:plotArea>
    <c:legend>
      <c:legendPos val="t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Planning &amp; Zoning</c:v>
                </c:pt>
                <c:pt idx="1">
                  <c:v>Judicial</c:v>
                </c:pt>
                <c:pt idx="2">
                  <c:v>Other Services</c:v>
                </c:pt>
                <c:pt idx="3">
                  <c:v>Employee Benefits</c:v>
                </c:pt>
                <c:pt idx="4">
                  <c:v>Debt Service</c:v>
                </c:pt>
              </c:strCache>
            </c:strRef>
          </c:cat>
          <c:val>
            <c:numRef>
              <c:f>Sheet1!$K$2:$K$6</c:f>
              <c:numCache>
                <c:formatCode>0.0%</c:formatCode>
                <c:ptCount val="5"/>
                <c:pt idx="0">
                  <c:v>3.9778806558516872E-2</c:v>
                </c:pt>
                <c:pt idx="1">
                  <c:v>4.9479702609561631E-2</c:v>
                </c:pt>
                <c:pt idx="2">
                  <c:v>1.5141610238403196E-2</c:v>
                </c:pt>
                <c:pt idx="3">
                  <c:v>8.6791521899586443E-2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6-4C61-9116-26B88976D2BF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Planning &amp; Zoning</c:v>
                </c:pt>
                <c:pt idx="1">
                  <c:v>Judicial</c:v>
                </c:pt>
                <c:pt idx="2">
                  <c:v>Other Services</c:v>
                </c:pt>
                <c:pt idx="3">
                  <c:v>Employee Benefits</c:v>
                </c:pt>
                <c:pt idx="4">
                  <c:v>Debt Service</c:v>
                </c:pt>
              </c:strCache>
            </c:strRef>
          </c:cat>
          <c:val>
            <c:numRef>
              <c:f>Sheet1!$L$2:$L$6</c:f>
              <c:numCache>
                <c:formatCode>0.0%</c:formatCode>
                <c:ptCount val="5"/>
                <c:pt idx="0">
                  <c:v>4.2000000000000003E-2</c:v>
                </c:pt>
                <c:pt idx="1">
                  <c:v>0.06</c:v>
                </c:pt>
                <c:pt idx="2">
                  <c:v>1.7000000000000001E-2</c:v>
                </c:pt>
                <c:pt idx="3">
                  <c:v>9.6000000000000002E-2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6-4C61-9116-26B88976D2BF}"/>
            </c:ext>
          </c:extLst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2022/23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Planning &amp; Zoning</c:v>
                </c:pt>
                <c:pt idx="1">
                  <c:v>Judicial</c:v>
                </c:pt>
                <c:pt idx="2">
                  <c:v>Other Services</c:v>
                </c:pt>
                <c:pt idx="3">
                  <c:v>Employee Benefits</c:v>
                </c:pt>
                <c:pt idx="4">
                  <c:v>Debt Service</c:v>
                </c:pt>
              </c:strCache>
            </c:strRef>
          </c:cat>
          <c:val>
            <c:numRef>
              <c:f>Sheet1!$M$2:$M$6</c:f>
              <c:numCache>
                <c:formatCode>0.0%</c:formatCode>
                <c:ptCount val="5"/>
                <c:pt idx="0">
                  <c:v>4.4999999999999998E-2</c:v>
                </c:pt>
                <c:pt idx="1">
                  <c:v>5.7000000000000002E-2</c:v>
                </c:pt>
                <c:pt idx="2">
                  <c:v>1.2999999999999999E-2</c:v>
                </c:pt>
                <c:pt idx="3">
                  <c:v>8.8999999999999996E-2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6-4C61-9116-26B88976D2BF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2023/24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Planning &amp; Zoning</c:v>
                </c:pt>
                <c:pt idx="1">
                  <c:v>Judicial</c:v>
                </c:pt>
                <c:pt idx="2">
                  <c:v>Other Services</c:v>
                </c:pt>
                <c:pt idx="3">
                  <c:v>Employee Benefits</c:v>
                </c:pt>
                <c:pt idx="4">
                  <c:v>Debt Service</c:v>
                </c:pt>
              </c:strCache>
            </c:strRef>
          </c:cat>
          <c:val>
            <c:numRef>
              <c:f>Sheet1!$N$2:$N$6</c:f>
              <c:numCache>
                <c:formatCode>0.0%</c:formatCode>
                <c:ptCount val="5"/>
                <c:pt idx="0">
                  <c:v>4.4338363509081713E-2</c:v>
                </c:pt>
                <c:pt idx="1">
                  <c:v>5.6710305061389583E-2</c:v>
                </c:pt>
                <c:pt idx="2">
                  <c:v>1.4913205222511647E-2</c:v>
                </c:pt>
                <c:pt idx="3">
                  <c:v>9.6037737321450156E-2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0-4401-A256-26B19C400100}"/>
            </c:ext>
          </c:extLst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2024/25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Planning &amp; Zoning</c:v>
                </c:pt>
                <c:pt idx="1">
                  <c:v>Judicial</c:v>
                </c:pt>
                <c:pt idx="2">
                  <c:v>Other Services</c:v>
                </c:pt>
                <c:pt idx="3">
                  <c:v>Employee Benefits</c:v>
                </c:pt>
                <c:pt idx="4">
                  <c:v>Debt Service</c:v>
                </c:pt>
              </c:strCache>
            </c:strRef>
          </c:cat>
          <c:val>
            <c:numRef>
              <c:f>Sheet1!$O$2:$O$6</c:f>
              <c:numCache>
                <c:formatCode>0.0%</c:formatCode>
                <c:ptCount val="5"/>
                <c:pt idx="0">
                  <c:v>4.3930038296146952E-2</c:v>
                </c:pt>
                <c:pt idx="1">
                  <c:v>5.5909072927698054E-2</c:v>
                </c:pt>
                <c:pt idx="2">
                  <c:v>1.7299882337863181E-2</c:v>
                </c:pt>
                <c:pt idx="3">
                  <c:v>8.7098815679989783E-2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6-4F58-B7AB-D7BE12460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238104"/>
        <c:axId val="371238496"/>
      </c:barChart>
      <c:catAx>
        <c:axId val="371238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71238496"/>
        <c:crosses val="autoZero"/>
        <c:auto val="1"/>
        <c:lblAlgn val="ctr"/>
        <c:lblOffset val="100"/>
        <c:noMultiLvlLbl val="0"/>
      </c:catAx>
      <c:valAx>
        <c:axId val="371238496"/>
        <c:scaling>
          <c:orientation val="minMax"/>
          <c:max val="0.600000000000000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71238104"/>
        <c:crosses val="autoZero"/>
        <c:crossBetween val="between"/>
        <c:majorUnit val="0.1"/>
      </c:valAx>
      <c:spPr>
        <a:noFill/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2020/21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Administration</c:v>
                </c:pt>
                <c:pt idx="1">
                  <c:v>Operations</c:v>
                </c:pt>
                <c:pt idx="2">
                  <c:v>Employee Benefits</c:v>
                </c:pt>
                <c:pt idx="3">
                  <c:v>Contingency</c:v>
                </c:pt>
                <c:pt idx="4">
                  <c:v>Debt Service</c:v>
                </c:pt>
              </c:strCache>
            </c:strRef>
          </c:cat>
          <c:val>
            <c:numRef>
              <c:f>Sheet1!$K$2:$K$6</c:f>
              <c:numCache>
                <c:formatCode>0.0%</c:formatCode>
                <c:ptCount val="5"/>
                <c:pt idx="0">
                  <c:v>5.8136359994537659E-2</c:v>
                </c:pt>
                <c:pt idx="1">
                  <c:v>0.56135269461089099</c:v>
                </c:pt>
                <c:pt idx="2">
                  <c:v>6.7891055245012086E-2</c:v>
                </c:pt>
                <c:pt idx="3">
                  <c:v>3.4795523099435996E-2</c:v>
                </c:pt>
                <c:pt idx="4">
                  <c:v>0.27782436705012331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C-42FB-94C3-97ECECD7333B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2021/22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Administration</c:v>
                </c:pt>
                <c:pt idx="1">
                  <c:v>Operations</c:v>
                </c:pt>
                <c:pt idx="2">
                  <c:v>Employee Benefits</c:v>
                </c:pt>
                <c:pt idx="3">
                  <c:v>Contingency</c:v>
                </c:pt>
                <c:pt idx="4">
                  <c:v>Debt Service</c:v>
                </c:pt>
              </c:strCache>
            </c:strRef>
          </c:cat>
          <c:val>
            <c:numRef>
              <c:f>Sheet1!$L$2:$L$6</c:f>
              <c:numCache>
                <c:formatCode>0.0%</c:formatCode>
                <c:ptCount val="5"/>
                <c:pt idx="0">
                  <c:v>6.0083361773366942E-2</c:v>
                </c:pt>
                <c:pt idx="1">
                  <c:v>0.464017483758428</c:v>
                </c:pt>
                <c:pt idx="2">
                  <c:v>0.11820300950427144</c:v>
                </c:pt>
                <c:pt idx="3">
                  <c:v>4.0638053279247174E-2</c:v>
                </c:pt>
                <c:pt idx="4">
                  <c:v>0.31705809168468646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8C-42FB-94C3-97ECECD7333B}"/>
            </c:ext>
          </c:extLst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2022/23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Administration</c:v>
                </c:pt>
                <c:pt idx="1">
                  <c:v>Operations</c:v>
                </c:pt>
                <c:pt idx="2">
                  <c:v>Employee Benefits</c:v>
                </c:pt>
                <c:pt idx="3">
                  <c:v>Contingency</c:v>
                </c:pt>
                <c:pt idx="4">
                  <c:v>Debt Service</c:v>
                </c:pt>
              </c:strCache>
            </c:strRef>
          </c:cat>
          <c:val>
            <c:numRef>
              <c:f>Sheet1!$M$2:$M$6</c:f>
              <c:numCache>
                <c:formatCode>0.0%</c:formatCode>
                <c:ptCount val="5"/>
                <c:pt idx="0">
                  <c:v>6.0999999999999999E-2</c:v>
                </c:pt>
                <c:pt idx="1">
                  <c:v>0.47499999999999998</c:v>
                </c:pt>
                <c:pt idx="2">
                  <c:v>0.122</c:v>
                </c:pt>
                <c:pt idx="3">
                  <c:v>4.5999999999999999E-2</c:v>
                </c:pt>
                <c:pt idx="4">
                  <c:v>0.29599999999999999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8C-42FB-94C3-97ECECD7333B}"/>
            </c:ext>
          </c:extLst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2023/24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Administration</c:v>
                </c:pt>
                <c:pt idx="1">
                  <c:v>Operations</c:v>
                </c:pt>
                <c:pt idx="2">
                  <c:v>Employee Benefits</c:v>
                </c:pt>
                <c:pt idx="3">
                  <c:v>Contingency</c:v>
                </c:pt>
                <c:pt idx="4">
                  <c:v>Debt Service</c:v>
                </c:pt>
              </c:strCache>
            </c:strRef>
          </c:cat>
          <c:val>
            <c:numRef>
              <c:f>Sheet1!$N$2:$N$6</c:f>
              <c:numCache>
                <c:formatCode>0.0%</c:formatCode>
                <c:ptCount val="5"/>
                <c:pt idx="0">
                  <c:v>5.4145788210128228E-2</c:v>
                </c:pt>
                <c:pt idx="1">
                  <c:v>0.48920538176582234</c:v>
                </c:pt>
                <c:pt idx="2">
                  <c:v>0.12225153625531411</c:v>
                </c:pt>
                <c:pt idx="3">
                  <c:v>4.4900107699643338E-2</c:v>
                </c:pt>
                <c:pt idx="4">
                  <c:v>0.28949718606909208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13-42EA-BE90-06AB6D7FFB23}"/>
            </c:ext>
          </c:extLst>
        </c:ser>
        <c:ser>
          <c:idx val="4"/>
          <c:order val="4"/>
          <c:tx>
            <c:strRef>
              <c:f>Sheet1!$O$1</c:f>
              <c:strCache>
                <c:ptCount val="1"/>
                <c:pt idx="0">
                  <c:v>2024/25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Administration</c:v>
                </c:pt>
                <c:pt idx="1">
                  <c:v>Operations</c:v>
                </c:pt>
                <c:pt idx="2">
                  <c:v>Employee Benefits</c:v>
                </c:pt>
                <c:pt idx="3">
                  <c:v>Contingency</c:v>
                </c:pt>
                <c:pt idx="4">
                  <c:v>Debt Service</c:v>
                </c:pt>
              </c:strCache>
            </c:strRef>
          </c:cat>
          <c:val>
            <c:numRef>
              <c:f>Sheet1!$O$2:$O$6</c:f>
              <c:numCache>
                <c:formatCode>0.0%</c:formatCode>
                <c:ptCount val="5"/>
                <c:pt idx="0">
                  <c:v>5.4145788210128228E-2</c:v>
                </c:pt>
                <c:pt idx="1">
                  <c:v>0.49229600584581451</c:v>
                </c:pt>
                <c:pt idx="2">
                  <c:v>0.12225153625531411</c:v>
                </c:pt>
                <c:pt idx="3">
                  <c:v>4.4900107699643338E-2</c:v>
                </c:pt>
                <c:pt idx="4">
                  <c:v>0.28640656198909997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E8-4535-B955-9575E8809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238888"/>
        <c:axId val="371239280"/>
      </c:barChart>
      <c:catAx>
        <c:axId val="371238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71239280"/>
        <c:crosses val="autoZero"/>
        <c:auto val="1"/>
        <c:lblAlgn val="ctr"/>
        <c:lblOffset val="100"/>
        <c:noMultiLvlLbl val="0"/>
      </c:catAx>
      <c:valAx>
        <c:axId val="3712392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71238888"/>
        <c:crosses val="autoZero"/>
        <c:crossBetween val="between"/>
      </c:valAx>
      <c:spPr>
        <a:solidFill>
          <a:schemeClr val="bg1"/>
        </a:solidFill>
      </c:spPr>
    </c:plotArea>
    <c:legend>
      <c:legendPos val="t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E39E45-2060-4EFF-8317-EDD968B33425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38AF57-8E59-42AB-A40E-D6372F675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7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4D1225-6B1C-441C-99E0-EE661BD5D9E8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A68656-CB1F-4653-9159-22FB23C4A2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8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16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79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41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9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8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8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98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96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99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57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68656-CB1F-4653-9159-22FB23C4A29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1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5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9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303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361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2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63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5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-76200" y="6416675"/>
            <a:ext cx="7086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07D035-AF18-4EB5-B9A6-4AA01DA82E18}" type="slidenum">
              <a:rPr lang="en-US" smtClean="0"/>
              <a:pPr/>
              <a:t>‹#›</a:t>
            </a:fld>
            <a:r>
              <a:rPr lang="en-US" dirty="0"/>
              <a:t> 			</a:t>
            </a:r>
            <a:r>
              <a:rPr lang="en-US" dirty="0">
                <a:effectLst/>
              </a:rPr>
              <a:t>Village of Nassau 2024/25 Budget Hearing April 10,</a:t>
            </a:r>
            <a:r>
              <a:rPr lang="en-US" baseline="0" dirty="0">
                <a:effectLst/>
              </a:rPr>
              <a:t> 2024</a:t>
            </a:r>
            <a:endParaRPr lang="en-US" dirty="0">
              <a:effectLst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578" y="43118"/>
            <a:ext cx="685800" cy="681304"/>
          </a:xfrm>
          <a:prstGeom prst="rect">
            <a:avLst/>
          </a:prstGeom>
          <a:noFill/>
          <a:ln>
            <a:noFill/>
          </a:ln>
          <a:effectLst>
            <a:outerShdw blurRad="50800" dist="25400" dir="2400000" algn="tl" rotWithShape="0">
              <a:prstClr val="black">
                <a:alpha val="99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05204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9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1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0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6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0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9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19ED-B4A5-44EC-B20C-8092C5CA87CB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07D035-AF18-4EB5-B9A6-4AA01DA82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6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6512519" cy="1646302"/>
          </a:xfrm>
        </p:spPr>
        <p:txBody>
          <a:bodyPr/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Village of Nassau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2024/25 Budget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32100"/>
            <a:ext cx="5826719" cy="1096899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Village Hall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April 10, 2024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67" b="87250" l="7000" r="92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82" r="4579" b="10299"/>
          <a:stretch/>
        </p:blipFill>
        <p:spPr>
          <a:xfrm>
            <a:off x="914400" y="2667000"/>
            <a:ext cx="3905176" cy="3886200"/>
          </a:xfrm>
          <a:prstGeom prst="rect">
            <a:avLst/>
          </a:prstGeom>
          <a:effectLst>
            <a:outerShdw blurRad="88900" dist="76200" dir="2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11492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3201" cy="1320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Fund (A) Expenditures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585007"/>
              </p:ext>
            </p:extLst>
          </p:nvPr>
        </p:nvGraphicFramePr>
        <p:xfrm>
          <a:off x="685800" y="1600200"/>
          <a:ext cx="7696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698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477001" cy="1320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Fund (A) Expenditures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578665"/>
              </p:ext>
            </p:extLst>
          </p:nvPr>
        </p:nvGraphicFramePr>
        <p:xfrm>
          <a:off x="685800" y="1600200"/>
          <a:ext cx="7696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7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Fund (F) Revenue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382424"/>
              </p:ext>
            </p:extLst>
          </p:nvPr>
        </p:nvGraphicFramePr>
        <p:xfrm>
          <a:off x="841248" y="1600200"/>
          <a:ext cx="7619999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4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2020/21 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2021/22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2022/23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2023/24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2024/25 Proposed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2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Revenue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$241,575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$246,075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$246,075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$267,260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$267,260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Fund (F) Expenditures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60245711-0765-9E24-3897-EF12DCB3E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062874"/>
              </p:ext>
            </p:extLst>
          </p:nvPr>
        </p:nvGraphicFramePr>
        <p:xfrm>
          <a:off x="838200" y="1599214"/>
          <a:ext cx="7619999" cy="419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4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2020/21 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2021/22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2022/23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2023/24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2024/25 Proposed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12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Administration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$16,708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$14,785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$16,035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$14,471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$14,471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Operations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$161,329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$114,183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$124,145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$130,745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$131,571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606029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 Benefits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$19,511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$29,087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$31,986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$32,673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$32,673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847271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Contingency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$10,000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853587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Debt Service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$79,845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$78,020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$77,371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$77,371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$76,545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21903"/>
                  </a:ext>
                </a:extLst>
              </a:tr>
              <a:tr h="534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$287,393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$246,075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$261,537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$267,260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$267,260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6367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970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Fund (F) Expenditures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996301"/>
              </p:ext>
            </p:extLst>
          </p:nvPr>
        </p:nvGraphicFramePr>
        <p:xfrm>
          <a:off x="685800" y="1600200"/>
          <a:ext cx="7696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06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81827"/>
            <a:ext cx="6347714" cy="3880773"/>
          </a:xfrm>
        </p:spPr>
        <p:txBody>
          <a:bodyPr anchor="t" anchorCtr="0">
            <a:normAutofit/>
          </a:bodyPr>
          <a:lstStyle/>
          <a:p>
            <a:r>
              <a:rPr lang="en-US" sz="2400" dirty="0"/>
              <a:t>Budget Highlights</a:t>
            </a:r>
          </a:p>
          <a:p>
            <a:r>
              <a:rPr lang="en-US" sz="2400" dirty="0"/>
              <a:t>Budget Preparation Timeline</a:t>
            </a:r>
          </a:p>
          <a:p>
            <a:r>
              <a:rPr lang="en-US" sz="2400" dirty="0"/>
              <a:t>Budget Summary</a:t>
            </a:r>
          </a:p>
          <a:p>
            <a:r>
              <a:rPr lang="en-US" sz="2400" dirty="0"/>
              <a:t>General Fund (A) Revenue</a:t>
            </a:r>
          </a:p>
          <a:p>
            <a:r>
              <a:rPr lang="en-US" sz="2400" dirty="0"/>
              <a:t>General Fund (A) Expenditures</a:t>
            </a:r>
          </a:p>
          <a:p>
            <a:r>
              <a:rPr lang="en-US" sz="2400" dirty="0"/>
              <a:t>Water Fund (F) Revenue</a:t>
            </a:r>
          </a:p>
          <a:p>
            <a:r>
              <a:rPr lang="en-US" sz="2400" dirty="0"/>
              <a:t>Water Fund (F) Expenditures</a:t>
            </a:r>
          </a:p>
        </p:txBody>
      </p:sp>
    </p:spTree>
    <p:extLst>
      <p:ext uri="{BB962C8B-B14F-4D97-AF65-F5344CB8AC3E}">
        <p14:creationId xmlns:p14="http://schemas.microsoft.com/office/powerpoint/2010/main" val="53899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57200"/>
            <a:ext cx="7125113" cy="92447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419600"/>
          </a:xfrm>
        </p:spPr>
        <p:txBody>
          <a:bodyPr anchor="t" anchorCtr="0">
            <a:noAutofit/>
          </a:bodyPr>
          <a:lstStyle/>
          <a:p>
            <a:r>
              <a:rPr lang="en-US" sz="2200" dirty="0"/>
              <a:t>Continue investment in Village employees</a:t>
            </a:r>
          </a:p>
          <a:p>
            <a:pPr lvl="1"/>
            <a:r>
              <a:rPr lang="en-US" sz="1700" dirty="0"/>
              <a:t>Most hourly Village employees pay increased by 2%</a:t>
            </a:r>
          </a:p>
          <a:p>
            <a:r>
              <a:rPr lang="en-US" sz="2200" dirty="0"/>
              <a:t>Continue to implement recommendations from the NYS Comptroller’s audit of Village finances in 2018</a:t>
            </a:r>
          </a:p>
          <a:p>
            <a:pPr lvl="1"/>
            <a:r>
              <a:rPr lang="en-US" sz="1900" dirty="0"/>
              <a:t>Appropriate funds in unrestricted fund balance</a:t>
            </a:r>
          </a:p>
          <a:p>
            <a:pPr lvl="1"/>
            <a:r>
              <a:rPr lang="en-US" sz="1900" dirty="0"/>
              <a:t>Realistic budgeting</a:t>
            </a:r>
          </a:p>
          <a:p>
            <a:r>
              <a:rPr lang="en-US" sz="2200" dirty="0"/>
              <a:t>Practice fiscal stewardship</a:t>
            </a:r>
          </a:p>
          <a:p>
            <a:pPr lvl="1"/>
            <a:r>
              <a:rPr lang="en-US" sz="2000" dirty="0"/>
              <a:t>Keep tax levy within state-mandated tax cap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212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 Preparation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17239"/>
          </a:xfrm>
        </p:spPr>
        <p:txBody>
          <a:bodyPr anchor="t">
            <a:noAutofit/>
          </a:bodyPr>
          <a:lstStyle/>
          <a:p>
            <a:r>
              <a:rPr lang="en-US" sz="2400" dirty="0"/>
              <a:t>February 21, 2024: 1</a:t>
            </a:r>
            <a:r>
              <a:rPr lang="en-US" sz="2400" baseline="30000" dirty="0"/>
              <a:t>st</a:t>
            </a:r>
            <a:r>
              <a:rPr lang="en-US" sz="2400" dirty="0"/>
              <a:t> Budget Workshop</a:t>
            </a:r>
          </a:p>
          <a:p>
            <a:r>
              <a:rPr lang="en-US" sz="2400" dirty="0"/>
              <a:t>April 3, 2024: 2</a:t>
            </a:r>
            <a:r>
              <a:rPr lang="en-US" sz="2400" baseline="30000" dirty="0"/>
              <a:t>nd</a:t>
            </a:r>
            <a:r>
              <a:rPr lang="en-US" sz="2400" dirty="0"/>
              <a:t> Budget Workshop</a:t>
            </a:r>
          </a:p>
          <a:p>
            <a:r>
              <a:rPr lang="en-US" sz="2400" dirty="0"/>
              <a:t>April 3, 2024: Proposed Budget Finalized</a:t>
            </a:r>
          </a:p>
          <a:p>
            <a:r>
              <a:rPr lang="en-US" sz="2400" dirty="0"/>
              <a:t>April 10, 2024: Budget Hearing</a:t>
            </a:r>
          </a:p>
          <a:p>
            <a:r>
              <a:rPr lang="en-US" sz="2400" dirty="0"/>
              <a:t>April 10, 2024: Vote on Budget</a:t>
            </a:r>
          </a:p>
        </p:txBody>
      </p:sp>
    </p:spTree>
    <p:extLst>
      <p:ext uri="{BB962C8B-B14F-4D97-AF65-F5344CB8AC3E}">
        <p14:creationId xmlns:p14="http://schemas.microsoft.com/office/powerpoint/2010/main" val="36085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94725"/>
            <a:ext cx="7125113" cy="9244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 Summary</a:t>
            </a:r>
            <a:r>
              <a:rPr lang="en-US" sz="13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Year Ending May 31, 2025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1D6103-2768-4882-CD9C-8117062CC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71600"/>
            <a:ext cx="82962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294725"/>
            <a:ext cx="7125113" cy="9244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Budget Summary</a:t>
            </a:r>
            <a:r>
              <a:rPr lang="en-US" sz="13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Year Ending May 31,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B0EDC6-5E49-F53F-3D4E-8B5156DFA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1371600"/>
            <a:ext cx="8321040" cy="42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1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Fund (A) Revenue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351154"/>
              </p:ext>
            </p:extLst>
          </p:nvPr>
        </p:nvGraphicFramePr>
        <p:xfrm>
          <a:off x="381000" y="1524000"/>
          <a:ext cx="8153400" cy="413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487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2020/21 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2021/22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2022/23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2023/24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2024/25 Proposed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6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 Property Taxes and Tax Items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$354,181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$358,356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$365,374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$373,388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$383,509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6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Non-Property Taxes and Fees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$85,000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$88,396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69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Departmental Revenue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$134,805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$117,690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$119,690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$119,690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$119,850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 Funding and Aid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$119,923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$56,823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$55,823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$55,823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$55,823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Miscellaneous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$300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$694,309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$615,269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$629,383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$649,001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$671,682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6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Fund (A) Revenue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621702"/>
              </p:ext>
            </p:extLst>
          </p:nvPr>
        </p:nvGraphicFramePr>
        <p:xfrm>
          <a:off x="685800" y="1447800"/>
          <a:ext cx="7696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410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53201" cy="1320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Fund (A)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939512"/>
              </p:ext>
            </p:extLst>
          </p:nvPr>
        </p:nvGraphicFramePr>
        <p:xfrm>
          <a:off x="381000" y="1447800"/>
          <a:ext cx="8382000" cy="502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2020/21 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2021/22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2022/23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2023/24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2024/25 Proposed</a:t>
                      </a:r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Legislative and Executive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Administration and Finance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$67,736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$55,336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$55,836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$54,942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$60,820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Central and Shared Services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Works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$300,820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$273,251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$265,635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$270,000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$287,000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Safety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$143,256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$144,043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$145,043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$145,714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$147,755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Planning and Zoning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$31,550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$32,650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$33,150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$33,900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Judicial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$38,560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$44,727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$41,306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$42,400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$43,144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Services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$11,800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$12,350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$9,350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$11,150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$13,350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 Benefits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$67,637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$71,087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$64,747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$71,804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$67,213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Debt Service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$0 </a:t>
                      </a:r>
                    </a:p>
                  </a:txBody>
                  <a:tcPr marL="3810" marR="3810" marT="381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$779,309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$743,844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$730,067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$747,660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$771,682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312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18113</TotalTime>
  <Words>554</Words>
  <Application>Microsoft Office PowerPoint</Application>
  <PresentationFormat>On-screen Show (4:3)</PresentationFormat>
  <Paragraphs>232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Village of Nassau 2024/25 Budget Presentation</vt:lpstr>
      <vt:lpstr>Overview</vt:lpstr>
      <vt:lpstr>Budget Highlights</vt:lpstr>
      <vt:lpstr>Budget Preparation Timeline</vt:lpstr>
      <vt:lpstr>Budget Summary Year Ending May 31, 2025</vt:lpstr>
      <vt:lpstr>Budget Summary Year Ending May 31, 2023</vt:lpstr>
      <vt:lpstr>General Fund (A) Revenue</vt:lpstr>
      <vt:lpstr>General Fund (A) Revenue</vt:lpstr>
      <vt:lpstr>General Fund (A) Expenditures</vt:lpstr>
      <vt:lpstr>General Fund (A) Expenditures</vt:lpstr>
      <vt:lpstr>General Fund (A) Expenditures</vt:lpstr>
      <vt:lpstr>Water Fund (F) Revenue</vt:lpstr>
      <vt:lpstr>Water Fund (F) Expenditures</vt:lpstr>
      <vt:lpstr>Water Fund (F) Expenditures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Gaetano Forte</dc:creator>
  <cp:lastModifiedBy>Nassau Clerk</cp:lastModifiedBy>
  <cp:revision>175</cp:revision>
  <cp:lastPrinted>2024-04-05T12:57:58Z</cp:lastPrinted>
  <dcterms:created xsi:type="dcterms:W3CDTF">2013-04-12T18:00:43Z</dcterms:created>
  <dcterms:modified xsi:type="dcterms:W3CDTF">2024-04-05T12:58:30Z</dcterms:modified>
</cp:coreProperties>
</file>